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76" r:id="rId5"/>
    <p:sldId id="341" r:id="rId6"/>
    <p:sldId id="298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6F5"/>
    <a:srgbClr val="151635"/>
    <a:srgbClr val="03213B"/>
    <a:srgbClr val="02172A"/>
    <a:srgbClr val="02203A"/>
    <a:srgbClr val="253A3D"/>
    <a:srgbClr val="EBF3F6"/>
    <a:srgbClr val="021D32"/>
    <a:srgbClr val="FF3A75"/>
    <a:srgbClr val="020B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5634"/>
  </p:normalViewPr>
  <p:slideViewPr>
    <p:cSldViewPr snapToGrid="0" showGuides="1">
      <p:cViewPr>
        <p:scale>
          <a:sx n="100" d="100"/>
          <a:sy n="100" d="100"/>
        </p:scale>
        <p:origin x="1050" y="21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6/6/2025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2025/6/6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CB884246-B038-3A22-ECE5-6F657733E7BB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2998" r="2998"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424299"/>
            <a:ext cx="5117162" cy="1325563"/>
          </a:xfrm>
        </p:spPr>
        <p:txBody>
          <a:bodyPr/>
          <a:lstStyle/>
          <a:p>
            <a:r>
              <a:rPr lang="en-US" altLang="zh-CN" sz="4800" dirty="0"/>
              <a:t>What is OOPs ?</a:t>
            </a:r>
            <a:endParaRPr lang="en-US" sz="48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698084"/>
            <a:ext cx="5208268" cy="1294530"/>
          </a:xfrm>
        </p:spPr>
        <p:txBody>
          <a:bodyPr/>
          <a:lstStyle/>
          <a:p>
            <a:pPr>
              <a:spcAft>
                <a:spcPts val="1500"/>
              </a:spcAft>
            </a:pPr>
            <a:r>
              <a:rPr lang="en-US" sz="1600" dirty="0">
                <a:latin typeface="Spectral"/>
              </a:rPr>
              <a:t>Object-Oriented Programming is a design approach where software is built around the concept of </a:t>
            </a:r>
            <a:r>
              <a:rPr lang="en-US" sz="1600" b="1" dirty="0">
                <a:latin typeface="Spectral"/>
              </a:rPr>
              <a:t>objects</a:t>
            </a:r>
            <a:r>
              <a:rPr lang="en-US" sz="1600" dirty="0">
                <a:latin typeface="Spectral"/>
              </a:rPr>
              <a:t>, which are instances of </a:t>
            </a:r>
            <a:r>
              <a:rPr lang="en-US" sz="1600" b="1" dirty="0">
                <a:latin typeface="Spectral"/>
              </a:rPr>
              <a:t>classes</a:t>
            </a:r>
            <a:r>
              <a:rPr lang="en-US" sz="1600" dirty="0">
                <a:latin typeface="Spectral"/>
              </a:rPr>
              <a:t>.</a:t>
            </a:r>
          </a:p>
          <a:p>
            <a:pPr>
              <a:spcAft>
                <a:spcPts val="1500"/>
              </a:spcAft>
            </a:pPr>
            <a:br>
              <a:rPr lang="en-US" sz="1600" dirty="0">
                <a:latin typeface="Spectral"/>
              </a:rPr>
            </a:br>
            <a:r>
              <a:rPr lang="en-US" sz="1600" dirty="0">
                <a:latin typeface="Spectral"/>
              </a:rPr>
              <a:t>These objects encapsulate </a:t>
            </a:r>
            <a:r>
              <a:rPr lang="en-US" sz="1600" b="1" dirty="0">
                <a:latin typeface="Spectral"/>
              </a:rPr>
              <a:t>data</a:t>
            </a:r>
            <a:r>
              <a:rPr lang="en-US" sz="1600" dirty="0">
                <a:latin typeface="Spectral"/>
              </a:rPr>
              <a:t> (attributes) and </a:t>
            </a:r>
            <a:r>
              <a:rPr lang="en-US" sz="1600" b="1" dirty="0">
                <a:latin typeface="Spectral"/>
              </a:rPr>
              <a:t>behavior</a:t>
            </a:r>
            <a:r>
              <a:rPr lang="en-US" sz="1600" dirty="0">
                <a:latin typeface="Spectral"/>
              </a:rPr>
              <a:t> (methods), allowing developers to model real-world entities in code.</a:t>
            </a:r>
            <a:endParaRPr lang="en-US" sz="2000" b="0" i="0" dirty="0">
              <a:solidFill>
                <a:srgbClr val="363737"/>
              </a:solidFill>
              <a:effectLst/>
              <a:latin typeface="Spectral"/>
            </a:endParaRPr>
          </a:p>
          <a:p>
            <a:pPr algn="l"/>
            <a:endParaRPr lang="en-US" sz="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sz="1800" dirty="0">
              <a:highlight>
                <a:srgbClr val="F3F3F3"/>
              </a:highlight>
              <a:latin typeface="SegoeUIVariable"/>
            </a:endParaRPr>
          </a:p>
          <a:p>
            <a:endParaRPr lang="en-US" sz="1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pPr algn="l"/>
            <a:endParaRPr lang="en-US" sz="20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" name="Picture 2" descr="Object-Oriented Programming (OOP) (Learning Path) – Real Python">
            <a:extLst>
              <a:ext uri="{FF2B5EF4-FFF2-40B4-BE49-F238E27FC236}">
                <a16:creationId xmlns:a16="http://schemas.microsoft.com/office/drawing/2014/main" id="{9EA6E88C-F3DF-C237-212D-53703C733B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" r="2129" b="14719"/>
          <a:stretch>
            <a:fillRect/>
          </a:stretch>
        </p:blipFill>
        <p:spPr bwMode="auto">
          <a:xfrm>
            <a:off x="522715" y="4101923"/>
            <a:ext cx="5131180" cy="253614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04038B-6554-0200-65EA-8C6BCCA10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11233A5-8D9E-241B-6054-C72653BC0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43600" y="180966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5F3B69-D24D-1624-AFB5-FAFD052A4F2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342"/>
          <a:stretch>
            <a:fillRect/>
          </a:stretch>
        </p:blipFill>
        <p:spPr>
          <a:xfrm>
            <a:off x="6473634" y="533286"/>
            <a:ext cx="5538322" cy="601165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77B7F36-77E5-36F6-B550-603800428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044" y="209813"/>
            <a:ext cx="9892859" cy="616678"/>
          </a:xfrm>
        </p:spPr>
        <p:txBody>
          <a:bodyPr/>
          <a:lstStyle/>
          <a:p>
            <a:r>
              <a:rPr lang="en-US" altLang="zh-CN" sz="4000" dirty="0"/>
              <a:t>4 Fundamental Pillars of OOPs?</a:t>
            </a:r>
            <a:endParaRPr lang="en-US" sz="4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C7ABF-4550-0B32-DD20-8AB7322F175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8" name="AutoShape 2" descr="In-Depth Explanation of Object-Oriented Programming (OOP) | Relia Software">
            <a:extLst>
              <a:ext uri="{FF2B5EF4-FFF2-40B4-BE49-F238E27FC236}">
                <a16:creationId xmlns:a16="http://schemas.microsoft.com/office/drawing/2014/main" id="{9373BC66-9A74-9A68-A853-211616C119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8C9FA6-B40F-39B8-06E5-31D24E734B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57" t="7778" r="1832" b="6665"/>
          <a:stretch>
            <a:fillRect/>
          </a:stretch>
        </p:blipFill>
        <p:spPr>
          <a:xfrm>
            <a:off x="516033" y="1368140"/>
            <a:ext cx="5314950" cy="473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83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85">
            <a:extLst>
              <a:ext uri="{FF2B5EF4-FFF2-40B4-BE49-F238E27FC236}">
                <a16:creationId xmlns:a16="http://schemas.microsoft.com/office/drawing/2014/main" id="{1E3F7726-AC85-55B8-BDED-51E7BA85C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OOPs is needed ?</a:t>
            </a:r>
          </a:p>
        </p:txBody>
      </p:sp>
      <p:sp>
        <p:nvSpPr>
          <p:cNvPr id="29" name="文本占位符 28">
            <a:extLst>
              <a:ext uri="{FF2B5EF4-FFF2-40B4-BE49-F238E27FC236}">
                <a16:creationId xmlns:a16="http://schemas.microsoft.com/office/drawing/2014/main" id="{0490F6D4-84D0-42DF-A807-E56706B577D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altLang="zh-CN" sz="3200" dirty="0"/>
              <a:t>01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0" name="文本占位符 29">
            <a:extLst>
              <a:ext uri="{FF2B5EF4-FFF2-40B4-BE49-F238E27FC236}">
                <a16:creationId xmlns:a16="http://schemas.microsoft.com/office/drawing/2014/main" id="{99E3B6AA-5679-428D-B466-0173CBC5572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2627" y="5007731"/>
            <a:ext cx="1817671" cy="811178"/>
          </a:xfrm>
        </p:spPr>
        <p:txBody>
          <a:bodyPr/>
          <a:lstStyle/>
          <a:p>
            <a:r>
              <a:rPr lang="en-IN" sz="1800" dirty="0"/>
              <a:t>Real-World Modelling</a:t>
            </a:r>
            <a:endParaRPr lang="zh-CN" altLang="en-US" sz="1800" dirty="0"/>
          </a:p>
        </p:txBody>
      </p:sp>
      <p:sp>
        <p:nvSpPr>
          <p:cNvPr id="37" name="文本占位符 36">
            <a:extLst>
              <a:ext uri="{FF2B5EF4-FFF2-40B4-BE49-F238E27FC236}">
                <a16:creationId xmlns:a16="http://schemas.microsoft.com/office/drawing/2014/main" id="{3A30B02E-FBE1-41C5-AF6E-E1013275E84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n-US" altLang="zh-CN" sz="3200" dirty="0"/>
              <a:t>02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8" name="文本占位符 37">
            <a:extLst>
              <a:ext uri="{FF2B5EF4-FFF2-40B4-BE49-F238E27FC236}">
                <a16:creationId xmlns:a16="http://schemas.microsoft.com/office/drawing/2014/main" id="{6BEF3457-28AE-41BA-B285-C77561919C1A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2699346" y="5007731"/>
            <a:ext cx="2345736" cy="811178"/>
          </a:xfrm>
        </p:spPr>
        <p:txBody>
          <a:bodyPr/>
          <a:lstStyle/>
          <a:p>
            <a:pPr lvl="0"/>
            <a:r>
              <a:rPr lang="en-IN" sz="1800" dirty="0"/>
              <a:t>Code Reusability</a:t>
            </a:r>
            <a:endParaRPr lang="en-US" altLang="zh-CN" sz="1800" noProof="0" dirty="0"/>
          </a:p>
        </p:txBody>
      </p:sp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1B558BFC-AA9F-4991-A6BB-D56BEC07C16E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en-US" altLang="zh-CN" sz="3200" dirty="0"/>
              <a:t>03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17095E6E-F279-4342-B53E-E53B820336B3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045083" y="5007731"/>
            <a:ext cx="1931032" cy="811178"/>
          </a:xfrm>
        </p:spPr>
        <p:txBody>
          <a:bodyPr/>
          <a:lstStyle/>
          <a:p>
            <a:r>
              <a:rPr lang="en-IN" sz="1800" dirty="0"/>
              <a:t>Maintainability</a:t>
            </a:r>
            <a:endParaRPr lang="zh-CN" altLang="en-US" sz="1800" dirty="0"/>
          </a:p>
        </p:txBody>
      </p:sp>
      <p:sp>
        <p:nvSpPr>
          <p:cNvPr id="41" name="文本占位符 40">
            <a:extLst>
              <a:ext uri="{FF2B5EF4-FFF2-40B4-BE49-F238E27FC236}">
                <a16:creationId xmlns:a16="http://schemas.microsoft.com/office/drawing/2014/main" id="{DBA8686B-D3EF-40DF-939C-F875885DD598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/>
          <a:lstStyle/>
          <a:p>
            <a:r>
              <a:rPr lang="en-US" altLang="zh-CN" sz="3200" dirty="0"/>
              <a:t>04</a:t>
            </a:r>
          </a:p>
          <a:p>
            <a:endParaRPr lang="zh-CN" altLang="en-US" sz="3200" dirty="0"/>
          </a:p>
        </p:txBody>
      </p:sp>
      <p:sp>
        <p:nvSpPr>
          <p:cNvPr id="42" name="文本占位符 41">
            <a:extLst>
              <a:ext uri="{FF2B5EF4-FFF2-40B4-BE49-F238E27FC236}">
                <a16:creationId xmlns:a16="http://schemas.microsoft.com/office/drawing/2014/main" id="{6BF979FF-A4F0-4625-889A-AB985F98B2D4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7134131" y="5007731"/>
            <a:ext cx="2310935" cy="811178"/>
          </a:xfrm>
        </p:spPr>
        <p:txBody>
          <a:bodyPr/>
          <a:lstStyle/>
          <a:p>
            <a:r>
              <a:rPr lang="en-IN" sz="1800" dirty="0"/>
              <a:t>Scalability</a:t>
            </a:r>
            <a:endParaRPr lang="en-US" altLang="zh-CN" sz="1800" dirty="0"/>
          </a:p>
        </p:txBody>
      </p:sp>
      <p:sp>
        <p:nvSpPr>
          <p:cNvPr id="43" name="文本占位符 42">
            <a:extLst>
              <a:ext uri="{FF2B5EF4-FFF2-40B4-BE49-F238E27FC236}">
                <a16:creationId xmlns:a16="http://schemas.microsoft.com/office/drawing/2014/main" id="{759A333C-6D37-427A-BE2A-4C2660134A5A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/>
        <p:txBody>
          <a:bodyPr/>
          <a:lstStyle/>
          <a:p>
            <a:r>
              <a:rPr lang="en-US" altLang="zh-CN" sz="3200" dirty="0"/>
              <a:t>05</a:t>
            </a:r>
          </a:p>
          <a:p>
            <a:endParaRPr lang="zh-CN" altLang="en-US" sz="3200" dirty="0"/>
          </a:p>
        </p:txBody>
      </p:sp>
      <p:sp>
        <p:nvSpPr>
          <p:cNvPr id="50" name="文本占位符 49">
            <a:extLst>
              <a:ext uri="{FF2B5EF4-FFF2-40B4-BE49-F238E27FC236}">
                <a16:creationId xmlns:a16="http://schemas.microsoft.com/office/drawing/2014/main" id="{4E9BE8F8-2FF1-43CB-B1AA-4F07E411D171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9223180" y="5007731"/>
            <a:ext cx="2310935" cy="811178"/>
          </a:xfrm>
        </p:spPr>
        <p:txBody>
          <a:bodyPr/>
          <a:lstStyle/>
          <a:p>
            <a:r>
              <a:rPr lang="en-IN" sz="1800" dirty="0"/>
              <a:t>Extensibility</a:t>
            </a:r>
            <a:endParaRPr lang="en-US" altLang="zh-CN" dirty="0">
              <a:latin typeface="Abadi (Body)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8D9DED-0D81-19D6-DF40-E6B4B5BFEF9E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D653087C-A420-8252-7113-C8846634DC4C}"/>
              </a:ext>
            </a:extLst>
          </p:cNvPr>
          <p:cNvPicPr>
            <a:picLocks noGrp="1" noChangeAspect="1"/>
          </p:cNvPicPr>
          <p:nvPr>
            <p:ph type="pic" sz="quarter" idx="57"/>
          </p:nvPr>
        </p:nvPicPr>
        <p:blipFill>
          <a:blip r:embed="rId2"/>
          <a:srcRect l="5948" r="5948"/>
          <a:stretch>
            <a:fillRect/>
          </a:stretch>
        </p:blipFill>
        <p:spPr/>
      </p:pic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034E7026-E960-D8E6-8AAD-62EF2EB129AB}"/>
              </a:ext>
            </a:extLst>
          </p:cNvPr>
          <p:cNvPicPr>
            <a:picLocks noGrp="1" noChangeAspect="1"/>
          </p:cNvPicPr>
          <p:nvPr>
            <p:ph type="pic" sz="quarter" idx="58"/>
          </p:nvPr>
        </p:nvPicPr>
        <p:blipFill>
          <a:blip r:embed="rId3"/>
          <a:srcRect l="5991" r="5991"/>
          <a:stretch>
            <a:fillRect/>
          </a:stretch>
        </p:blipFill>
        <p:spPr/>
      </p:pic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3365FD1C-AD52-8D59-DD85-519337A0F765}"/>
              </a:ext>
            </a:extLst>
          </p:cNvPr>
          <p:cNvPicPr>
            <a:picLocks noGrp="1" noChangeAspect="1"/>
          </p:cNvPicPr>
          <p:nvPr>
            <p:ph type="pic" sz="quarter" idx="59"/>
          </p:nvPr>
        </p:nvPicPr>
        <p:blipFill>
          <a:blip r:embed="rId4"/>
          <a:srcRect l="5991" r="5991"/>
          <a:stretch>
            <a:fillRect/>
          </a:stretch>
        </p:blipFill>
        <p:spPr/>
      </p:pic>
      <p:pic>
        <p:nvPicPr>
          <p:cNvPr id="44" name="Picture Placeholder 43">
            <a:extLst>
              <a:ext uri="{FF2B5EF4-FFF2-40B4-BE49-F238E27FC236}">
                <a16:creationId xmlns:a16="http://schemas.microsoft.com/office/drawing/2014/main" id="{AAEFDB05-B174-8D24-7674-05B5C7406008}"/>
              </a:ext>
            </a:extLst>
          </p:cNvPr>
          <p:cNvPicPr>
            <a:picLocks noGrp="1" noChangeAspect="1"/>
          </p:cNvPicPr>
          <p:nvPr>
            <p:ph type="pic" sz="quarter" idx="60"/>
          </p:nvPr>
        </p:nvPicPr>
        <p:blipFill>
          <a:blip r:embed="rId5"/>
          <a:srcRect l="5991" r="5991"/>
          <a:stretch>
            <a:fillRect/>
          </a:stretch>
        </p:blipFill>
        <p:spPr/>
      </p:pic>
      <p:pic>
        <p:nvPicPr>
          <p:cNvPr id="49" name="Picture Placeholder 48">
            <a:extLst>
              <a:ext uri="{FF2B5EF4-FFF2-40B4-BE49-F238E27FC236}">
                <a16:creationId xmlns:a16="http://schemas.microsoft.com/office/drawing/2014/main" id="{8D42AAC9-CFE2-E82C-878C-ADE1775B2111}"/>
              </a:ext>
            </a:extLst>
          </p:cNvPr>
          <p:cNvPicPr>
            <a:picLocks noGrp="1" noChangeAspect="1"/>
          </p:cNvPicPr>
          <p:nvPr>
            <p:ph type="pic" sz="quarter" idx="61"/>
          </p:nvPr>
        </p:nvPicPr>
        <p:blipFill>
          <a:blip r:embed="rId6"/>
          <a:srcRect l="5948" r="59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30052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2078</TotalTime>
  <Words>74</Words>
  <Application>Microsoft Office PowerPoint</Application>
  <PresentationFormat>Widescreen</PresentationFormat>
  <Paragraphs>22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等线</vt:lpstr>
      <vt:lpstr>Abadi</vt:lpstr>
      <vt:lpstr>Abadi (Body)</vt:lpstr>
      <vt:lpstr>Arial</vt:lpstr>
      <vt:lpstr>Calibri</vt:lpstr>
      <vt:lpstr>Posterama Text Black</vt:lpstr>
      <vt:lpstr>Posterama Text SemiBold</vt:lpstr>
      <vt:lpstr>SegoeUIVariable</vt:lpstr>
      <vt:lpstr>Spectral</vt:lpstr>
      <vt:lpstr>Office 主题​​</vt:lpstr>
      <vt:lpstr>What is OOPs ?</vt:lpstr>
      <vt:lpstr>4 Fundamental Pillars of OOPs?</vt:lpstr>
      <vt:lpstr>Why OOPs is needed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125</cp:revision>
  <dcterms:created xsi:type="dcterms:W3CDTF">2024-08-09T17:51:35Z</dcterms:created>
  <dcterms:modified xsi:type="dcterms:W3CDTF">2025-06-06T06:34:35Z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